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5" roundtripDataSignature="AMtx7mjbTyjPo5ULpvtQEy2TYD5aphTa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jpg>
</file>

<file path=ppt/media/image13.jpg>
</file>

<file path=ppt/media/image14.gif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2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2"/>
          <p:cNvSpPr txBox="1"/>
          <p:nvPr>
            <p:ph idx="1" type="subTitle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" name="Google Shape;23;p2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6" name="Google Shape;26;p22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1"/>
          <p:cNvSpPr txBox="1"/>
          <p:nvPr>
            <p:ph idx="1" type="body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0" name="Google Shape;90;p31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3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showMasterSp="0" type="vertTitleAndTx">
  <p:cSld name="VERTICAL_TITLE_AND_VERTICAL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2"/>
          <p:cNvSpPr txBox="1"/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32"/>
          <p:cNvSpPr txBox="1"/>
          <p:nvPr>
            <p:ph idx="1" type="body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8" name="Google Shape;98;p3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3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0" name="Google Shape;30;p23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showMasterSp="0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4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4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showMasterSp="0" type="secHead">
  <p:cSld name="SECTION_HEADER"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5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5"/>
          <p:cNvSpPr txBox="1"/>
          <p:nvPr>
            <p:ph idx="1" type="body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4" name="Google Shape;44;p25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5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5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7" name="Google Shape;47;p25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6"/>
          <p:cNvSpPr txBox="1"/>
          <p:nvPr>
            <p:ph idx="1" type="body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2" type="body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6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7"/>
          <p:cNvSpPr txBox="1"/>
          <p:nvPr>
            <p:ph idx="1" type="body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27"/>
          <p:cNvSpPr txBox="1"/>
          <p:nvPr>
            <p:ph idx="2" type="body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idx="3" type="body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27"/>
          <p:cNvSpPr txBox="1"/>
          <p:nvPr>
            <p:ph idx="4" type="body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1" name="Google Shape;61;p27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7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7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8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8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showMasterSp="0" type="objTx">
  <p:cSld name="OBJECT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9"/>
          <p:cNvSpPr txBox="1"/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idx="1" type="body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4" name="Google Shape;74;p29"/>
          <p:cNvSpPr txBox="1"/>
          <p:nvPr>
            <p:ph idx="2" type="body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5" name="Google Shape;75;p29"/>
          <p:cNvSpPr txBox="1"/>
          <p:nvPr>
            <p:ph idx="10" type="dt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9"/>
          <p:cNvSpPr txBox="1"/>
          <p:nvPr>
            <p:ph idx="11" type="ftr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showMasterSp="0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3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30"/>
          <p:cNvSpPr txBox="1"/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0"/>
          <p:cNvSpPr/>
          <p:nvPr>
            <p:ph idx="2" type="pic"/>
          </p:nvPr>
        </p:nvSpPr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457200" spcFirstLastPara="1" rIns="0" wrap="square" tIns="4572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30"/>
          <p:cNvSpPr txBox="1"/>
          <p:nvPr>
            <p:ph idx="1" type="body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4" name="Google Shape;84;p30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3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1"/>
          <p:cNvSpPr/>
          <p:nvPr/>
        </p:nvSpPr>
        <p:spPr>
          <a:xfrm>
            <a:off x="0" y="6334316"/>
            <a:ext cx="12192000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i="0" sz="4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1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" name="Google Shape;17;p2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hyperlink" Target="https://insights.stackoverflow.com/survey/2019#technology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techtales.co/2017/09/05/dynamic-typing-vs-static-typing-mean/" TargetMode="External"/><Relationship Id="rId4" Type="http://schemas.openxmlformats.org/officeDocument/2006/relationships/image" Target="../media/image1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nodejs.org/en/download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n.wikipedia.org/wiki/JavaScript_engine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media4.giphy.com/media/l2R09cqLIN49OybCM/giphy.gif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4.gif"/><Relationship Id="rId6" Type="http://schemas.openxmlformats.org/officeDocument/2006/relationships/image" Target="../media/image3.png"/><Relationship Id="rId7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papercutinteractive.com/blog/entry/are-website-popups-good-or-bad" TargetMode="External"/><Relationship Id="rId4" Type="http://schemas.openxmlformats.org/officeDocument/2006/relationships/image" Target="../media/image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uijar.com/uploads/post/image/62/netflix_jobs-2-min.gif" TargetMode="External"/><Relationship Id="rId4" Type="http://schemas.openxmlformats.org/officeDocument/2006/relationships/image" Target="../media/image20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gif"/><Relationship Id="rId4" Type="http://schemas.openxmlformats.org/officeDocument/2006/relationships/hyperlink" Target="https://thumbs.gfycat.com/DistantOldAndeancondor-small.gif" TargetMode="External"/><Relationship Id="rId5" Type="http://schemas.openxmlformats.org/officeDocument/2006/relationships/image" Target="../media/image19.gif"/><Relationship Id="rId6" Type="http://schemas.openxmlformats.org/officeDocument/2006/relationships/hyperlink" Target="https://en.yeeply.com/wp-content/uploads/2020/02/cross_hybrid_multi_platform_apps_android_ios_compressed.gif" TargetMode="External"/><Relationship Id="rId7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>
            <p:ph type="ctrTitle"/>
          </p:nvPr>
        </p:nvSpPr>
        <p:spPr>
          <a:xfrm>
            <a:off x="1066800" y="619300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</a:pPr>
            <a:r>
              <a:rPr lang="en-US"/>
              <a:t>INTRO TO </a:t>
            </a:r>
            <a:br>
              <a:rPr lang="en-US"/>
            </a:br>
            <a:r>
              <a:rPr b="1" lang="en-US" sz="9600"/>
              <a:t>JavaScript</a:t>
            </a:r>
            <a:endParaRPr/>
          </a:p>
        </p:txBody>
      </p:sp>
      <p:sp>
        <p:nvSpPr>
          <p:cNvPr id="106" name="Google Shape;106;p1"/>
          <p:cNvSpPr txBox="1"/>
          <p:nvPr>
            <p:ph idx="1" type="subTitle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GIRLSCRIPT  EDUCATION OUTREACH PROGRAM</a:t>
            </a:r>
            <a:endParaRPr/>
          </a:p>
        </p:txBody>
      </p:sp>
      <p:sp>
        <p:nvSpPr>
          <p:cNvPr id="107" name="Google Shape;107;p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8" name="Google Shape;10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1948" y="1843600"/>
            <a:ext cx="2257019" cy="225701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6115"/>
            <a:ext cx="7626358" cy="617927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0"/>
          <p:cNvSpPr/>
          <p:nvPr/>
        </p:nvSpPr>
        <p:spPr>
          <a:xfrm>
            <a:off x="8063800" y="3989051"/>
            <a:ext cx="341804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https://insights.stackoverflow.com/survey/2019#technology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0"/>
          <p:cNvSpPr txBox="1"/>
          <p:nvPr/>
        </p:nvSpPr>
        <p:spPr>
          <a:xfrm>
            <a:off x="6942009" y="131734"/>
            <a:ext cx="477553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Popular Technologies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Stack Overflow Insights Survey 2019)</a:t>
            </a:r>
            <a:endParaRPr/>
          </a:p>
        </p:txBody>
      </p:sp>
      <p:sp>
        <p:nvSpPr>
          <p:cNvPr id="194" name="Google Shape;194;p1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5" name="Google Shape;195;p1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"/>
          <p:cNvSpPr txBox="1"/>
          <p:nvPr>
            <p:ph type="title"/>
          </p:nvPr>
        </p:nvSpPr>
        <p:spPr>
          <a:xfrm>
            <a:off x="1097280" y="414779"/>
            <a:ext cx="10058400" cy="1322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/>
              <a:t>4. Developer Console</a:t>
            </a:r>
            <a:endParaRPr/>
          </a:p>
        </p:txBody>
      </p:sp>
      <p:sp>
        <p:nvSpPr>
          <p:cNvPr id="201" name="Google Shape;201;p11"/>
          <p:cNvSpPr txBox="1"/>
          <p:nvPr>
            <p:ph idx="1" type="body"/>
          </p:nvPr>
        </p:nvSpPr>
        <p:spPr>
          <a:xfrm>
            <a:off x="1230198" y="4708998"/>
            <a:ext cx="10411905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5240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Web browsers have </a:t>
            </a:r>
            <a:r>
              <a:rPr b="1" i="1" lang="en-US" sz="2400"/>
              <a:t>Developer console</a:t>
            </a:r>
            <a:r>
              <a:rPr lang="en-US" sz="2400"/>
              <a:t> meant for us developers to see console errors and run our own JavaScript.</a:t>
            </a:r>
            <a:endParaRPr/>
          </a:p>
          <a:p>
            <a:pPr indent="-15240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The exact look of developer tools depends on the browser being used. The look &amp; feel of them is quite similar. </a:t>
            </a:r>
            <a:endParaRPr/>
          </a:p>
        </p:txBody>
      </p:sp>
      <p:sp>
        <p:nvSpPr>
          <p:cNvPr id="202" name="Google Shape;202;p1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3" name="Google Shape;20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0198" y="1799211"/>
            <a:ext cx="9731603" cy="284793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4" name="Google Shape;204;p1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/>
              <a:t>5. Writing “Hello World” in JS</a:t>
            </a:r>
            <a:endParaRPr/>
          </a:p>
        </p:txBody>
      </p:sp>
      <p:sp>
        <p:nvSpPr>
          <p:cNvPr id="210" name="Google Shape;210;p1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1" name="Google Shape;211;p12"/>
          <p:cNvSpPr txBox="1"/>
          <p:nvPr>
            <p:ph idx="1" type="body"/>
          </p:nvPr>
        </p:nvSpPr>
        <p:spPr>
          <a:xfrm>
            <a:off x="1154083" y="2086892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52400" lvl="0" marL="914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Press </a:t>
            </a:r>
            <a:r>
              <a:rPr b="1" lang="en-US" sz="2400">
                <a:solidFill>
                  <a:srgbClr val="BD582C"/>
                </a:solidFill>
              </a:rPr>
              <a:t>F12</a:t>
            </a:r>
            <a:r>
              <a:rPr lang="en-US" sz="2400"/>
              <a:t> or, If you’re on Mac, then </a:t>
            </a:r>
            <a:r>
              <a:rPr b="1" lang="en-US" sz="2400">
                <a:solidFill>
                  <a:srgbClr val="BD582C"/>
                </a:solidFill>
              </a:rPr>
              <a:t>Cmd+Opt+J </a:t>
            </a:r>
            <a:endParaRPr/>
          </a:p>
          <a:p>
            <a:pPr indent="-15240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The developer tools will open on the Console tab by default.</a:t>
            </a:r>
            <a:endParaRPr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sz="2400"/>
          </a:p>
          <a:p>
            <a:pPr indent="-15240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Use console.log() function to print something on console.</a:t>
            </a:r>
            <a:endParaRPr/>
          </a:p>
          <a:p>
            <a:pPr indent="-15240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In our example: </a:t>
            </a:r>
            <a:br>
              <a:rPr lang="en-US" sz="2400"/>
            </a:br>
            <a:r>
              <a:rPr lang="en-US" sz="2400"/>
              <a:t> console.log(“Hello World ! “)</a:t>
            </a:r>
            <a:endParaRPr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sz="2400"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212" name="Google Shape;212;p1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/>
              <a:t>6. Data Types in JS</a:t>
            </a:r>
            <a:endParaRPr/>
          </a:p>
        </p:txBody>
      </p:sp>
      <p:sp>
        <p:nvSpPr>
          <p:cNvPr id="218" name="Google Shape;218;p13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9" name="Google Shape;219;p13"/>
          <p:cNvSpPr txBox="1"/>
          <p:nvPr>
            <p:ph idx="1" type="body"/>
          </p:nvPr>
        </p:nvSpPr>
        <p:spPr>
          <a:xfrm>
            <a:off x="1154083" y="1890859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52400" lvl="0" marL="914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</a:t>
            </a:r>
            <a:r>
              <a:rPr b="1" lang="en-US" sz="2400"/>
              <a:t>Variable</a:t>
            </a:r>
            <a:r>
              <a:rPr lang="en-US" sz="2400"/>
              <a:t> : stores a data value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sz="2400"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sz="2400"/>
          </a:p>
          <a:p>
            <a:pPr indent="-15240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variable </a:t>
            </a:r>
            <a:r>
              <a:rPr b="1" i="1" lang="en-US" sz="2400"/>
              <a:t>declaration</a:t>
            </a:r>
            <a:r>
              <a:rPr lang="en-US" sz="2400"/>
              <a:t> and </a:t>
            </a:r>
            <a:r>
              <a:rPr b="1" i="1" lang="en-US" sz="2400"/>
              <a:t>assignment</a:t>
            </a:r>
            <a:r>
              <a:rPr lang="en-US" sz="2400"/>
              <a:t>:</a:t>
            </a:r>
            <a:endParaRPr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sz="2400"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sz="2400"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220" name="Google Shape;220;p13"/>
          <p:cNvSpPr/>
          <p:nvPr/>
        </p:nvSpPr>
        <p:spPr>
          <a:xfrm>
            <a:off x="1267204" y="2459079"/>
            <a:ext cx="10924796" cy="276999"/>
          </a:xfrm>
          <a:prstGeom prst="rect">
            <a:avLst/>
          </a:prstGeom>
          <a:solidFill>
            <a:srgbClr val="F5F2F0"/>
          </a:solidFill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7AA"/>
              </a:buClr>
              <a:buSzPts val="1800"/>
              <a:buFont typeface="Consolas"/>
              <a:buNone/>
            </a:pPr>
            <a:r>
              <a:rPr b="0" i="0" lang="en-US" sz="1800" u="none" cap="none" strike="noStrike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b="0" i="0" lang="en-US" sz="18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message </a:t>
            </a:r>
            <a:r>
              <a:rPr b="0" i="0" lang="en-US" sz="1800" u="none" cap="none" strike="noStrike">
                <a:solidFill>
                  <a:srgbClr val="A67F59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0" i="0" lang="en-US" sz="18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800" u="none" cap="none" strike="noStrike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'Hello'</a:t>
            </a:r>
            <a:r>
              <a:rPr b="0" i="0" lang="en-US" sz="1800" u="none" cap="none" strike="noStrike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3827" y="1812691"/>
            <a:ext cx="3307258" cy="3023779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3"/>
          <p:cNvSpPr/>
          <p:nvPr/>
        </p:nvSpPr>
        <p:spPr>
          <a:xfrm>
            <a:off x="1154083" y="4758302"/>
            <a:ext cx="10924796" cy="1107996"/>
          </a:xfrm>
          <a:prstGeom prst="rect">
            <a:avLst/>
          </a:prstGeom>
          <a:solidFill>
            <a:srgbClr val="F5F2F0"/>
          </a:solidFill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7AA"/>
              </a:buClr>
              <a:buSzPts val="1800"/>
              <a:buFont typeface="Consolas"/>
              <a:buNone/>
            </a:pPr>
            <a:r>
              <a:rPr b="0" i="0" lang="en-US" sz="1800" u="none" cap="none" strike="noStrike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b="0" i="0" lang="en-US" sz="1800" u="none" cap="none" strike="noStrik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message</a:t>
            </a:r>
            <a:r>
              <a:rPr b="0" i="0" lang="en-US" sz="1800" u="none" cap="none" strike="noStrike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message </a:t>
            </a:r>
            <a:r>
              <a:rPr lang="en-US" sz="1800">
                <a:solidFill>
                  <a:srgbClr val="A67F59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'Hello’</a:t>
            </a:r>
            <a:r>
              <a:rPr lang="en-US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// These two lines of code is equivalent to the code example on top.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3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4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atatypes In JavaScript" id="229" name="Google Shape;22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594"/>
            <a:ext cx="12116099" cy="509964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4"/>
          <p:cNvSpPr txBox="1"/>
          <p:nvPr/>
        </p:nvSpPr>
        <p:spPr>
          <a:xfrm>
            <a:off x="1508288" y="4177532"/>
            <a:ext cx="1027522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 Hi ! “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‘ Hi ! ‘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‘34’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‘-3.14’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‘Hi 24/7’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14"/>
          <p:cNvSpPr txBox="1"/>
          <p:nvPr/>
        </p:nvSpPr>
        <p:spPr>
          <a:xfrm>
            <a:off x="171254" y="4177532"/>
            <a:ext cx="820132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3.14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-4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-3.14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4"/>
          <p:cNvSpPr txBox="1"/>
          <p:nvPr/>
        </p:nvSpPr>
        <p:spPr>
          <a:xfrm>
            <a:off x="2642646" y="4864472"/>
            <a:ext cx="82013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true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false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14"/>
          <p:cNvSpPr txBox="1"/>
          <p:nvPr/>
        </p:nvSpPr>
        <p:spPr>
          <a:xfrm>
            <a:off x="6503465" y="4177532"/>
            <a:ext cx="1848683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name : “John”,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age : 34,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isStudent : true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4"/>
          <p:cNvSpPr txBox="1"/>
          <p:nvPr/>
        </p:nvSpPr>
        <p:spPr>
          <a:xfrm>
            <a:off x="8427049" y="4160136"/>
            <a:ext cx="20587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[“apple”, “grapes”, “cherry” ]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14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5"/>
          <p:cNvSpPr txBox="1"/>
          <p:nvPr>
            <p:ph type="title"/>
          </p:nvPr>
        </p:nvSpPr>
        <p:spPr>
          <a:xfrm>
            <a:off x="1097280" y="305457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US"/>
              <a:t>So . . what is dynamic typing?</a:t>
            </a:r>
            <a:endParaRPr/>
          </a:p>
        </p:txBody>
      </p:sp>
      <p:sp>
        <p:nvSpPr>
          <p:cNvPr id="241" name="Google Shape;241;p15"/>
          <p:cNvSpPr/>
          <p:nvPr/>
        </p:nvSpPr>
        <p:spPr>
          <a:xfrm>
            <a:off x="7035538" y="5655416"/>
            <a:ext cx="370159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http://techtales.co/2017/09/05/dynamic-typing-vs-static-typing-mean/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2" name="Google Shape;24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50888" y="2196445"/>
            <a:ext cx="4871460" cy="365359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5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4" name="Google Shape;244;p15"/>
          <p:cNvSpPr/>
          <p:nvPr/>
        </p:nvSpPr>
        <p:spPr>
          <a:xfrm>
            <a:off x="7035538" y="3060556"/>
            <a:ext cx="485166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A variable in JavaScript can contain any data. A variable can at one moment be a string and at another be a number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5"/>
          <p:cNvSpPr/>
          <p:nvPr/>
        </p:nvSpPr>
        <p:spPr>
          <a:xfrm>
            <a:off x="7035538" y="4103253"/>
            <a:ext cx="485166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Programming languages that allow such variable declaration without explicitly mentioned data type are called “dynamically typed”.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5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/>
              <a:t>7. JS in webpage</a:t>
            </a:r>
            <a:endParaRPr/>
          </a:p>
        </p:txBody>
      </p:sp>
      <p:sp>
        <p:nvSpPr>
          <p:cNvPr id="252" name="Google Shape;252;p16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3" name="Google Shape;253;p16"/>
          <p:cNvSpPr txBox="1"/>
          <p:nvPr>
            <p:ph idx="1" type="body"/>
          </p:nvPr>
        </p:nvSpPr>
        <p:spPr>
          <a:xfrm>
            <a:off x="1154083" y="1983197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52400" lvl="0" marL="914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JavaScript was made to be </a:t>
            </a:r>
            <a:r>
              <a:rPr b="1" lang="en-US" sz="2400"/>
              <a:t>integrated with HTML/CSS</a:t>
            </a:r>
            <a:r>
              <a:rPr lang="en-US" sz="2400"/>
              <a:t>, to make webpages   interactive.</a:t>
            </a:r>
            <a:endParaRPr b="1" sz="2400">
              <a:solidFill>
                <a:srgbClr val="BD582C"/>
              </a:solidFill>
            </a:endParaRPr>
          </a:p>
          <a:p>
            <a:pPr indent="-15240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&lt;script&gt; tag is used to put our JS code in a HTML web page.</a:t>
            </a:r>
            <a:endParaRPr/>
          </a:p>
          <a:p>
            <a:pPr indent="-15240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Two ways of running JS in webpage: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Internal JS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rPr i="1" lang="en-US"/>
              <a:t>        (writing JS code within HTML file)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External JS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rPr i="1" lang="en-US"/>
              <a:t>        (writing JS code in separate JS file , then linking with HTML file)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254" name="Google Shape;254;p16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p17"/>
          <p:cNvSpPr/>
          <p:nvPr/>
        </p:nvSpPr>
        <p:spPr>
          <a:xfrm>
            <a:off x="1234909" y="1957506"/>
            <a:ext cx="4232637" cy="4240523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 cap="flat" cmpd="sng" w="158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&lt;!DOCTYPE</a:t>
            </a:r>
            <a:r>
              <a:rPr lang="en-US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 HTML</a:t>
            </a:r>
            <a:r>
              <a:rPr lang="en-US" sz="180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 Internal JS in HTML webpage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   alert( </a:t>
            </a:r>
            <a:r>
              <a:rPr lang="en-US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'Hello, world!'</a:t>
            </a:r>
            <a: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);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7"/>
          <p:cNvSpPr/>
          <p:nvPr/>
        </p:nvSpPr>
        <p:spPr>
          <a:xfrm>
            <a:off x="7324628" y="1963854"/>
            <a:ext cx="4547732" cy="4240523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 cap="flat" cmpd="sng" w="158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&lt;!DOCTYPE</a:t>
            </a:r>
            <a:r>
              <a:rPr lang="en-US" sz="1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 HTML</a:t>
            </a:r>
            <a:r>
              <a:rPr lang="en-US" sz="180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 External JS in HTML webpage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r>
              <a:rPr lang="en-US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800">
                <a:solidFill>
                  <a:srgbClr val="990055"/>
                </a:solidFill>
                <a:latin typeface="Consolas"/>
                <a:ea typeface="Consolas"/>
                <a:cs typeface="Consolas"/>
                <a:sym typeface="Consolas"/>
              </a:rPr>
              <a:t>script </a:t>
            </a:r>
            <a:r>
              <a:rPr lang="en-US" sz="18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en-US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="</a:t>
            </a:r>
            <a:r>
              <a:rPr lang="en-US" sz="18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/path/to/script.js</a:t>
            </a:r>
            <a:r>
              <a:rPr lang="en-US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"&gt;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US" sz="1800">
                <a:solidFill>
                  <a:srgbClr val="990055"/>
                </a:solidFill>
                <a:latin typeface="Consolas"/>
                <a:ea typeface="Consolas"/>
                <a:cs typeface="Consolas"/>
                <a:sym typeface="Consolas"/>
              </a:rPr>
              <a:t>script</a:t>
            </a:r>
            <a:r>
              <a:rPr lang="en-US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 sz="1800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n-US" sz="1800">
                <a:solidFill>
                  <a:srgbClr val="383838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17"/>
          <p:cNvSpPr/>
          <p:nvPr/>
        </p:nvSpPr>
        <p:spPr>
          <a:xfrm>
            <a:off x="7324629" y="792653"/>
            <a:ext cx="4449536" cy="832670"/>
          </a:xfrm>
          <a:prstGeom prst="snip1Rect">
            <a:avLst>
              <a:gd fmla="val 16667" name="adj"/>
            </a:avLst>
          </a:prstGeom>
          <a:solidFill>
            <a:schemeClr val="lt1"/>
          </a:solidFill>
          <a:ln cap="flat" cmpd="sng" w="158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alert( </a:t>
            </a:r>
            <a:r>
              <a:rPr lang="en-US" sz="18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'Hello, world!'</a:t>
            </a:r>
            <a:r>
              <a:rPr lang="en-US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);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17"/>
          <p:cNvSpPr txBox="1"/>
          <p:nvPr/>
        </p:nvSpPr>
        <p:spPr>
          <a:xfrm>
            <a:off x="2193698" y="105173"/>
            <a:ext cx="231505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BD582C"/>
                </a:solidFill>
                <a:latin typeface="Calibri"/>
                <a:ea typeface="Calibri"/>
                <a:cs typeface="Calibri"/>
                <a:sym typeface="Calibri"/>
              </a:rPr>
              <a:t>INTERNAL JS</a:t>
            </a:r>
            <a:endParaRPr b="1" sz="3200">
              <a:solidFill>
                <a:srgbClr val="BD582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7"/>
          <p:cNvSpPr txBox="1"/>
          <p:nvPr/>
        </p:nvSpPr>
        <p:spPr>
          <a:xfrm>
            <a:off x="8417722" y="89180"/>
            <a:ext cx="236154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BD582C"/>
                </a:solidFill>
                <a:latin typeface="Calibri"/>
                <a:ea typeface="Calibri"/>
                <a:cs typeface="Calibri"/>
                <a:sym typeface="Calibri"/>
              </a:rPr>
              <a:t>EXTERNAL JS</a:t>
            </a:r>
            <a:endParaRPr b="1" sz="3200">
              <a:solidFill>
                <a:srgbClr val="BD582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7"/>
          <p:cNvSpPr txBox="1"/>
          <p:nvPr/>
        </p:nvSpPr>
        <p:spPr>
          <a:xfrm>
            <a:off x="0" y="3619893"/>
            <a:ext cx="132619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MySite.html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17"/>
          <p:cNvSpPr txBox="1"/>
          <p:nvPr/>
        </p:nvSpPr>
        <p:spPr>
          <a:xfrm>
            <a:off x="6061357" y="3708435"/>
            <a:ext cx="132619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MySite.html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17"/>
          <p:cNvSpPr txBox="1"/>
          <p:nvPr/>
        </p:nvSpPr>
        <p:spPr>
          <a:xfrm>
            <a:off x="6419637" y="1024322"/>
            <a:ext cx="90499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script.js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17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/>
              <a:t>8. NodeJS Installation</a:t>
            </a:r>
            <a:endParaRPr/>
          </a:p>
        </p:txBody>
      </p:sp>
      <p:sp>
        <p:nvSpPr>
          <p:cNvPr id="274" name="Google Shape;274;p18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5" name="Google Shape;275;p18"/>
          <p:cNvSpPr txBox="1"/>
          <p:nvPr>
            <p:ph idx="1" type="body"/>
          </p:nvPr>
        </p:nvSpPr>
        <p:spPr>
          <a:xfrm>
            <a:off x="1154083" y="1983197"/>
            <a:ext cx="10393752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52400" lvl="0" marL="914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 </a:t>
            </a:r>
            <a:r>
              <a:rPr b="1" lang="en-US" sz="2400"/>
              <a:t>What is Node.JS 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rPr i="1" lang="en-US" sz="2400">
                <a:solidFill>
                  <a:srgbClr val="BD582C"/>
                </a:solidFill>
              </a:rPr>
              <a:t>“ Node.js is a JavaScript runtime environment that executes JavaScript code outside of a web browser. “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i="1" sz="2400">
              <a:solidFill>
                <a:srgbClr val="BD582C"/>
              </a:solidFill>
            </a:endParaRPr>
          </a:p>
          <a:p>
            <a:pPr indent="-15240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i="1" lang="en-US" sz="2400">
                <a:solidFill>
                  <a:schemeClr val="dk1"/>
                </a:solidFill>
              </a:rPr>
              <a:t> </a:t>
            </a:r>
            <a:r>
              <a:rPr b="1" lang="en-US" sz="2400"/>
              <a:t>Why Node.JS ?</a:t>
            </a:r>
            <a:endParaRPr/>
          </a:p>
          <a:p>
            <a:pPr indent="-15240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Being able to run JS outside browsers, directly on servers, allows developers to use JS as a server-side programming language.</a:t>
            </a:r>
            <a:endParaRPr/>
          </a:p>
          <a:p>
            <a:pPr indent="-15240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It's used for traditional web sites and back-end API services</a:t>
            </a:r>
            <a:endParaRPr/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i="1" sz="2400">
              <a:solidFill>
                <a:srgbClr val="BD582C"/>
              </a:solidFill>
            </a:endParaRPr>
          </a:p>
        </p:txBody>
      </p:sp>
      <p:sp>
        <p:nvSpPr>
          <p:cNvPr id="276" name="Google Shape;276;p18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  <p:pic>
        <p:nvPicPr>
          <p:cNvPr descr="What's New in Node 12 - Level Up Coding" id="277" name="Google Shape;27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08709" y="178946"/>
            <a:ext cx="3608502" cy="180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i="1" lang="en-US"/>
              <a:t>Installation</a:t>
            </a:r>
            <a:endParaRPr i="1"/>
          </a:p>
        </p:txBody>
      </p:sp>
      <p:sp>
        <p:nvSpPr>
          <p:cNvPr id="283" name="Google Shape;283;p19"/>
          <p:cNvSpPr txBox="1"/>
          <p:nvPr>
            <p:ph idx="1" type="body"/>
          </p:nvPr>
        </p:nvSpPr>
        <p:spPr>
          <a:xfrm>
            <a:off x="1097279" y="1835725"/>
            <a:ext cx="10648519" cy="4498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i="1" lang="en-US" sz="1800" u="sng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Ubuntu (Linux) :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Open your terminal.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To </a:t>
            </a:r>
            <a:r>
              <a:rPr b="1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install node.js</a:t>
            </a: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use the following command: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i="1" lang="en-US" sz="1800" u="sng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Windows: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Goto </a:t>
            </a:r>
            <a:r>
              <a:rPr lang="en-US" sz="1800" u="sng">
                <a:solidFill>
                  <a:schemeClr val="hlink"/>
                </a:solidFill>
                <a:hlinkClick r:id="rId3"/>
              </a:rPr>
              <a:t>https://nodejs.org/en/download/</a:t>
            </a:r>
            <a:r>
              <a:rPr lang="en-US" sz="1800"/>
              <a:t> .  Select “Windows Installer”.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Run setup.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Once </a:t>
            </a:r>
            <a:r>
              <a:rPr b="1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installed</a:t>
            </a: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verify it by checking the </a:t>
            </a:r>
            <a:r>
              <a:rPr b="1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installed</a:t>
            </a: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version using the following command: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	      or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</p:txBody>
      </p:sp>
      <p:sp>
        <p:nvSpPr>
          <p:cNvPr id="284" name="Google Shape;284;p19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  <p:sp>
        <p:nvSpPr>
          <p:cNvPr id="285" name="Google Shape;285;p1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6" name="Google Shape;286;p19"/>
          <p:cNvSpPr/>
          <p:nvPr/>
        </p:nvSpPr>
        <p:spPr>
          <a:xfrm>
            <a:off x="1474593" y="3017120"/>
            <a:ext cx="10271205" cy="276999"/>
          </a:xfrm>
          <a:prstGeom prst="rect">
            <a:avLst/>
          </a:prstGeom>
          <a:solidFill>
            <a:srgbClr val="F5F2F0"/>
          </a:solidFill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7AA"/>
              </a:buClr>
              <a:buSzPts val="1800"/>
              <a:buFont typeface="Consolas"/>
              <a:buNone/>
            </a:pPr>
            <a:r>
              <a:rPr lang="en-US" sz="18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b="0" i="0" lang="en-US" sz="1800" u="none" cap="none" strike="noStrike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udo apt install nodejs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9"/>
          <p:cNvSpPr/>
          <p:nvPr/>
        </p:nvSpPr>
        <p:spPr>
          <a:xfrm>
            <a:off x="1097279" y="5725241"/>
            <a:ext cx="1201047" cy="276999"/>
          </a:xfrm>
          <a:prstGeom prst="rect">
            <a:avLst/>
          </a:prstGeom>
          <a:solidFill>
            <a:srgbClr val="F5F2F0"/>
          </a:solidFill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node -v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19"/>
          <p:cNvSpPr/>
          <p:nvPr/>
        </p:nvSpPr>
        <p:spPr>
          <a:xfrm>
            <a:off x="2907225" y="5725240"/>
            <a:ext cx="2297044" cy="276999"/>
          </a:xfrm>
          <a:prstGeom prst="rect">
            <a:avLst/>
          </a:prstGeom>
          <a:solidFill>
            <a:srgbClr val="F5F2F0"/>
          </a:solidFill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node --version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US"/>
              <a:t>TOPICS TO COVER:</a:t>
            </a:r>
            <a:endParaRPr/>
          </a:p>
        </p:txBody>
      </p:sp>
      <p:sp>
        <p:nvSpPr>
          <p:cNvPr id="115" name="Google Shape;115;p2"/>
          <p:cNvSpPr txBox="1"/>
          <p:nvPr>
            <p:ph idx="1" type="body"/>
          </p:nvPr>
        </p:nvSpPr>
        <p:spPr>
          <a:xfrm>
            <a:off x="1097280" y="1845733"/>
            <a:ext cx="10058400" cy="45456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457200" lvl="1" marL="658368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What is JS?</a:t>
            </a:r>
            <a:endParaRPr/>
          </a:p>
          <a:p>
            <a:pPr indent="-457200" lvl="1" marL="658368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What can we do with JS?</a:t>
            </a:r>
            <a:endParaRPr/>
          </a:p>
          <a:p>
            <a:pPr indent="-457200" lvl="1" marL="658368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Future scope</a:t>
            </a:r>
            <a:endParaRPr/>
          </a:p>
          <a:p>
            <a:pPr indent="-457200" lvl="1" marL="658368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Browser Console</a:t>
            </a:r>
            <a:endParaRPr/>
          </a:p>
          <a:p>
            <a:pPr indent="-457200" lvl="1" marL="658368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Writing “Hello World” in JS</a:t>
            </a:r>
            <a:endParaRPr/>
          </a:p>
          <a:p>
            <a:pPr indent="-457200" lvl="1" marL="658368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Data Types</a:t>
            </a:r>
            <a:endParaRPr/>
          </a:p>
          <a:p>
            <a:pPr indent="-457200" lvl="1" marL="658368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JS in webpages</a:t>
            </a:r>
            <a:endParaRPr/>
          </a:p>
          <a:p>
            <a:pPr indent="-457200" lvl="1" marL="658368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US" sz="2400"/>
              <a:t>NodeJS Installation</a:t>
            </a:r>
            <a:endParaRPr/>
          </a:p>
          <a:p>
            <a:pPr indent="-336550" lvl="0" marL="51435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2800"/>
              <a:buFont typeface="Calibri"/>
              <a:buNone/>
            </a:pPr>
            <a:r>
              <a:t/>
            </a:r>
            <a:endParaRPr sz="2800"/>
          </a:p>
        </p:txBody>
      </p:sp>
      <p:sp>
        <p:nvSpPr>
          <p:cNvPr id="116" name="Google Shape;116;p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7" name="Google Shape;117;p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US"/>
              <a:t>Executing JS via Node.js</a:t>
            </a:r>
            <a:endParaRPr/>
          </a:p>
        </p:txBody>
      </p:sp>
      <p:sp>
        <p:nvSpPr>
          <p:cNvPr id="294" name="Google Shape;294;p2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  <p:sp>
        <p:nvSpPr>
          <p:cNvPr id="295" name="Google Shape;295;p2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6" name="Google Shape;296;p20"/>
          <p:cNvSpPr txBox="1"/>
          <p:nvPr>
            <p:ph idx="1" type="body"/>
          </p:nvPr>
        </p:nvSpPr>
        <p:spPr>
          <a:xfrm>
            <a:off x="1096963" y="1846263"/>
            <a:ext cx="10058400" cy="4022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i="1" lang="en-US" sz="1800" u="sng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Ubuntu (Linux) :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Open your terminal.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To </a:t>
            </a:r>
            <a:r>
              <a:rPr b="1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run code from a .js file </a:t>
            </a: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use the following command:</a:t>
            </a:r>
            <a:endParaRPr/>
          </a:p>
          <a:p>
            <a:pPr indent="-228600" lvl="0" marL="3429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To </a:t>
            </a:r>
            <a:r>
              <a:rPr b="1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type JS directly in the terminal for execution </a:t>
            </a: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type:</a:t>
            </a:r>
            <a:endParaRPr/>
          </a:p>
          <a:p>
            <a:pPr indent="-228600" lvl="0" marL="3429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	To exit node mode, press </a:t>
            </a:r>
            <a:r>
              <a:rPr b="1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ctrl+c</a:t>
            </a:r>
            <a:r>
              <a:rPr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or type </a:t>
            </a:r>
            <a:r>
              <a:rPr b="1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.exit</a:t>
            </a:r>
            <a:endParaRPr/>
          </a:p>
          <a:p>
            <a:pPr indent="-228600" lvl="0" marL="3429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</p:txBody>
      </p:sp>
      <p:sp>
        <p:nvSpPr>
          <p:cNvPr id="297" name="Google Shape;297;p20"/>
          <p:cNvSpPr/>
          <p:nvPr/>
        </p:nvSpPr>
        <p:spPr>
          <a:xfrm>
            <a:off x="1493205" y="3057455"/>
            <a:ext cx="4002622" cy="276999"/>
          </a:xfrm>
          <a:prstGeom prst="rect">
            <a:avLst/>
          </a:prstGeom>
          <a:solidFill>
            <a:srgbClr val="F5F2F0"/>
          </a:solidFill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node /path/to/script.js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0"/>
          <p:cNvSpPr/>
          <p:nvPr/>
        </p:nvSpPr>
        <p:spPr>
          <a:xfrm>
            <a:off x="1493205" y="3925251"/>
            <a:ext cx="4002622" cy="276999"/>
          </a:xfrm>
          <a:prstGeom prst="rect">
            <a:avLst/>
          </a:prstGeom>
          <a:solidFill>
            <a:srgbClr val="F5F2F0"/>
          </a:solidFill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node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35612" y="3429000"/>
            <a:ext cx="3543300" cy="28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/>
              <a:t>1. What is JS ?</a:t>
            </a:r>
            <a:endParaRPr/>
          </a:p>
        </p:txBody>
      </p:sp>
      <p:sp>
        <p:nvSpPr>
          <p:cNvPr id="123" name="Google Shape;123;p3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17475" lvl="0" marL="9144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850"/>
              <a:buFont typeface="Noto Sans Symbols"/>
              <a:buChar char="✔"/>
            </a:pPr>
            <a:r>
              <a:rPr lang="en-US" sz="1850"/>
              <a:t> JavaScript is a </a:t>
            </a:r>
            <a:r>
              <a:rPr i="1" lang="en-US" sz="1850"/>
              <a:t>dynamically typed </a:t>
            </a:r>
            <a:r>
              <a:rPr lang="en-US" sz="1850"/>
              <a:t>programming language.</a:t>
            </a:r>
            <a:endParaRPr/>
          </a:p>
          <a:p>
            <a:pPr indent="-117475" lvl="0" marL="91440" rtl="0" algn="l">
              <a:lnSpc>
                <a:spcPct val="180000"/>
              </a:lnSpc>
              <a:spcBef>
                <a:spcPts val="1400"/>
              </a:spcBef>
              <a:spcAft>
                <a:spcPts val="0"/>
              </a:spcAft>
              <a:buSzPts val="1850"/>
              <a:buFont typeface="Noto Sans Symbols"/>
              <a:buChar char="✔"/>
            </a:pPr>
            <a:r>
              <a:rPr i="1" lang="en-US" sz="1850"/>
              <a:t>JavaScript</a:t>
            </a:r>
            <a:r>
              <a:rPr lang="en-US" sz="1850"/>
              <a:t> was initially created to “make web pages alive”.</a:t>
            </a:r>
            <a:endParaRPr/>
          </a:p>
          <a:p>
            <a:pPr indent="-117475" lvl="0" marL="91440" rtl="0" algn="l">
              <a:lnSpc>
                <a:spcPct val="180000"/>
              </a:lnSpc>
              <a:spcBef>
                <a:spcPts val="1400"/>
              </a:spcBef>
              <a:spcAft>
                <a:spcPts val="0"/>
              </a:spcAft>
              <a:buSzPts val="1850"/>
              <a:buFont typeface="Noto Sans Symbols"/>
              <a:buChar char="✔"/>
            </a:pPr>
            <a:r>
              <a:rPr lang="en-US" sz="1850"/>
              <a:t> JavaScript can run on browsers.</a:t>
            </a:r>
            <a:endParaRPr sz="1850"/>
          </a:p>
          <a:p>
            <a:pPr indent="-117475" lvl="0" marL="91440" rtl="0" algn="l">
              <a:lnSpc>
                <a:spcPct val="180000"/>
              </a:lnSpc>
              <a:spcBef>
                <a:spcPts val="1400"/>
              </a:spcBef>
              <a:spcAft>
                <a:spcPts val="0"/>
              </a:spcAft>
              <a:buSzPts val="1850"/>
              <a:buFont typeface="Noto Sans Symbols"/>
              <a:buChar char="✔"/>
            </a:pPr>
            <a:r>
              <a:rPr b="1" lang="en-US" sz="1850"/>
              <a:t> </a:t>
            </a:r>
            <a:r>
              <a:rPr lang="en-US" sz="1850"/>
              <a:t>Full integration with HTML/CSS.</a:t>
            </a:r>
            <a:endParaRPr/>
          </a:p>
          <a:p>
            <a:pPr indent="-117475" lvl="0" marL="91440" rtl="0" algn="l">
              <a:lnSpc>
                <a:spcPct val="180000"/>
              </a:lnSpc>
              <a:spcBef>
                <a:spcPts val="1400"/>
              </a:spcBef>
              <a:spcAft>
                <a:spcPts val="0"/>
              </a:spcAft>
              <a:buSzPts val="1850"/>
              <a:buFont typeface="Noto Sans Symbols"/>
              <a:buChar char="✔"/>
            </a:pPr>
            <a:r>
              <a:rPr b="1" lang="en-US" sz="1850"/>
              <a:t> </a:t>
            </a:r>
            <a:r>
              <a:rPr lang="en-US" sz="1850"/>
              <a:t>Today, JavaScript can execute not only in the browser, but also on the server, or actually on any device that has a special program called </a:t>
            </a:r>
            <a:r>
              <a:rPr lang="en-US" sz="1850" u="sng">
                <a:solidFill>
                  <a:schemeClr val="dk1"/>
                </a:solidFill>
                <a:hlinkClick r:id="rId3"/>
              </a:rPr>
              <a:t>the JavaScript engine</a:t>
            </a:r>
            <a:r>
              <a:rPr lang="en-US" sz="1850"/>
              <a:t>.</a:t>
            </a:r>
            <a:endParaRPr b="1" sz="1850"/>
          </a:p>
        </p:txBody>
      </p:sp>
      <p:sp>
        <p:nvSpPr>
          <p:cNvPr id="124" name="Google Shape;124;p3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5" name="Google Shape;12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00421" y="1845734"/>
            <a:ext cx="5224372" cy="303378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/>
          <p:nvPr/>
        </p:nvSpPr>
        <p:spPr>
          <a:xfrm rot="2472517">
            <a:off x="4130826" y="1287497"/>
            <a:ext cx="2116353" cy="2208477"/>
          </a:xfrm>
          <a:custGeom>
            <a:rect b="b" l="l" r="r" t="t"/>
            <a:pathLst>
              <a:path extrusionOk="0" h="120000" w="120000">
                <a:moveTo>
                  <a:pt x="7500" y="60000"/>
                </a:moveTo>
                <a:lnTo>
                  <a:pt x="7500" y="60000"/>
                </a:lnTo>
                <a:cubicBezTo>
                  <a:pt x="7500" y="33591"/>
                  <a:pt x="26892" y="11242"/>
                  <a:pt x="52903" y="7672"/>
                </a:cubicBezTo>
                <a:cubicBezTo>
                  <a:pt x="78914" y="4102"/>
                  <a:pt x="103549" y="20409"/>
                  <a:pt x="110581" y="45853"/>
                </a:cubicBezTo>
                <a:lnTo>
                  <a:pt x="117782" y="45853"/>
                </a:lnTo>
                <a:lnTo>
                  <a:pt x="105000" y="60000"/>
                </a:lnTo>
                <a:lnTo>
                  <a:pt x="87782" y="45853"/>
                </a:lnTo>
                <a:lnTo>
                  <a:pt x="94868" y="45853"/>
                </a:lnTo>
                <a:cubicBezTo>
                  <a:pt x="88242" y="28696"/>
                  <a:pt x="70657" y="18785"/>
                  <a:pt x="52975" y="22242"/>
                </a:cubicBezTo>
                <a:cubicBezTo>
                  <a:pt x="35292" y="25699"/>
                  <a:pt x="22500" y="41548"/>
                  <a:pt x="22500" y="60000"/>
                </a:cubicBezTo>
                <a:close/>
              </a:path>
            </a:pathLst>
          </a:custGeom>
          <a:solidFill>
            <a:schemeClr val="dk1"/>
          </a:solidFill>
          <a:ln cap="flat" cmpd="sng" w="158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10686853" y="2966676"/>
            <a:ext cx="15899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Image source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64352" y="470244"/>
            <a:ext cx="1308508" cy="14827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Javascript css ux GIF - Find on GIFER" id="135" name="Google Shape;135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15823" y="2966676"/>
            <a:ext cx="6676177" cy="34493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8 (JavaScript engine) - Wikipedia" id="136" name="Google Shape;136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06169" y="0"/>
            <a:ext cx="1482728" cy="1482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-1" y="-14215"/>
            <a:ext cx="4807815" cy="248403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/>
              <a:t>2. What can we do with JS ?</a:t>
            </a:r>
            <a:endParaRPr/>
          </a:p>
        </p:txBody>
      </p:sp>
      <p:sp>
        <p:nvSpPr>
          <p:cNvPr id="144" name="Google Shape;144;p5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2700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✔"/>
            </a:pPr>
            <a:r>
              <a:rPr lang="en-US"/>
              <a:t> Along with HTML and CSS, JavaScript forms the basis of </a:t>
            </a:r>
            <a:r>
              <a:rPr b="1" lang="en-US"/>
              <a:t>front-end web development</a:t>
            </a:r>
            <a:r>
              <a:rPr lang="en-US"/>
              <a:t>.</a:t>
            </a:r>
            <a:endParaRPr/>
          </a:p>
          <a:p>
            <a:pPr indent="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Noto Sans Symbols"/>
              <a:buNone/>
            </a:pPr>
            <a:r>
              <a:t/>
            </a:r>
            <a:endParaRPr/>
          </a:p>
          <a:p>
            <a:pPr indent="-12700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Noto Sans Symbols"/>
              <a:buChar char="✔"/>
            </a:pPr>
            <a:r>
              <a:rPr lang="en-US"/>
              <a:t> Create interactive elements for web pages, enhancing the user experience. </a:t>
            </a:r>
            <a:endParaRPr/>
          </a:p>
          <a:p>
            <a:pPr indent="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Noto Sans Symbols"/>
              <a:buNone/>
            </a:pPr>
            <a:r>
              <a:t/>
            </a:r>
            <a:endParaRPr/>
          </a:p>
          <a:p>
            <a:pPr indent="-12700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Noto Sans Symbols"/>
              <a:buChar char="✔"/>
            </a:pPr>
            <a:r>
              <a:rPr lang="en-US"/>
              <a:t>Things like: menus, animations, video players, interactive maps, and even simple in-browser games.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12700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Noto Sans Symbols"/>
              <a:buChar char="✔"/>
            </a:pPr>
            <a:r>
              <a:rPr lang="en-US"/>
              <a:t> JavaScript can also run on servers via </a:t>
            </a:r>
            <a:r>
              <a:rPr b="1" lang="en-US"/>
              <a:t>NodeJS</a:t>
            </a:r>
            <a:r>
              <a:rPr lang="en-US"/>
              <a:t> , hence being a great option for </a:t>
            </a:r>
            <a:r>
              <a:rPr b="1" lang="en-US"/>
              <a:t>back-end development</a:t>
            </a:r>
            <a:r>
              <a:rPr lang="en-US"/>
              <a:t> as well.</a:t>
            </a:r>
            <a:endParaRPr/>
          </a:p>
        </p:txBody>
      </p:sp>
      <p:sp>
        <p:nvSpPr>
          <p:cNvPr id="145" name="Google Shape;145;p5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5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6"/>
          <p:cNvSpPr/>
          <p:nvPr/>
        </p:nvSpPr>
        <p:spPr>
          <a:xfrm>
            <a:off x="10628593" y="5866167"/>
            <a:ext cx="15899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Image source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Business with a Dynamic Website" id="153" name="Google Shape;15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0526006" cy="634423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6"/>
          <p:cNvSpPr txBox="1"/>
          <p:nvPr/>
        </p:nvSpPr>
        <p:spPr>
          <a:xfrm>
            <a:off x="10498542" y="2394408"/>
            <a:ext cx="169345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Interactive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Web Elements</a:t>
            </a:r>
            <a:endParaRPr/>
          </a:p>
        </p:txBody>
      </p:sp>
      <p:sp>
        <p:nvSpPr>
          <p:cNvPr id="155" name="Google Shape;155;p6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8581534" y="5396550"/>
            <a:ext cx="342821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https://uijar.com/uploads/post/image/62/netflix_jobs-2-min.gif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" y="0"/>
            <a:ext cx="8455843" cy="634188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7"/>
          <p:cNvSpPr txBox="1"/>
          <p:nvPr/>
        </p:nvSpPr>
        <p:spPr>
          <a:xfrm>
            <a:off x="8433577" y="2762054"/>
            <a:ext cx="3811942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Dynamic Websites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&amp;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Webapps</a:t>
            </a:r>
            <a:endParaRPr/>
          </a:p>
        </p:txBody>
      </p:sp>
      <p:sp>
        <p:nvSpPr>
          <p:cNvPr id="164" name="Google Shape;164;p7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/>
              <a:t>3. Future Scope</a:t>
            </a:r>
            <a:endParaRPr/>
          </a:p>
        </p:txBody>
      </p:sp>
      <p:sp>
        <p:nvSpPr>
          <p:cNvPr id="170" name="Google Shape;170;p8"/>
          <p:cNvSpPr txBox="1"/>
          <p:nvPr>
            <p:ph idx="1" type="body"/>
          </p:nvPr>
        </p:nvSpPr>
        <p:spPr>
          <a:xfrm>
            <a:off x="1097280" y="2034270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40970" lvl="0" marL="9144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20"/>
              <a:buFont typeface="Arial"/>
              <a:buChar char="•"/>
            </a:pPr>
            <a:r>
              <a:rPr i="1" lang="en-US" sz="2220"/>
              <a:t> </a:t>
            </a:r>
            <a:r>
              <a:rPr lang="en-US" sz="2220"/>
              <a:t>Empowers Over 95% of The Web</a:t>
            </a:r>
            <a:endParaRPr/>
          </a:p>
          <a:p>
            <a:pPr indent="0" lvl="0" marL="9144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20"/>
              <a:buFont typeface="Arial"/>
              <a:buNone/>
            </a:pPr>
            <a:r>
              <a:t/>
            </a:r>
            <a:endParaRPr sz="2220"/>
          </a:p>
          <a:p>
            <a:pPr indent="-140970" lvl="0" marL="9144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20"/>
              <a:buFont typeface="Arial"/>
              <a:buChar char="•"/>
            </a:pPr>
            <a:r>
              <a:rPr i="1" lang="en-US" sz="2220"/>
              <a:t> Readily available packages and libraries.</a:t>
            </a:r>
            <a:endParaRPr sz="2220"/>
          </a:p>
          <a:p>
            <a:pPr indent="0" lvl="0" marL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20"/>
              <a:buNone/>
            </a:pPr>
            <a:r>
              <a:t/>
            </a:r>
            <a:endParaRPr sz="2220"/>
          </a:p>
          <a:p>
            <a:pPr indent="-140970" lvl="0" marL="9144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20"/>
              <a:buFont typeface="Arial"/>
              <a:buChar char="•"/>
            </a:pPr>
            <a:r>
              <a:rPr i="1" lang="en-US" sz="2220"/>
              <a:t> Excellent Choice of Frameworks</a:t>
            </a:r>
            <a:r>
              <a:rPr lang="en-US" sz="2220"/>
              <a:t> :</a:t>
            </a:r>
            <a:br>
              <a:rPr lang="en-US" sz="2220"/>
            </a:br>
            <a:r>
              <a:rPr lang="en-US" sz="2220"/>
              <a:t> </a:t>
            </a:r>
            <a:r>
              <a:rPr i="1" lang="en-US" sz="2220"/>
              <a:t>AngularJS, Ember.js Metero.js, ReactJS, and VueJS</a:t>
            </a:r>
            <a:endParaRPr i="1" sz="2220"/>
          </a:p>
          <a:p>
            <a:pPr indent="0" lvl="0" marL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20"/>
              <a:buNone/>
            </a:pPr>
            <a:r>
              <a:t/>
            </a:r>
            <a:endParaRPr sz="2220"/>
          </a:p>
          <a:p>
            <a:pPr indent="-140970" lvl="0" marL="9144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20"/>
              <a:buFont typeface="Arial"/>
              <a:buChar char="•"/>
            </a:pPr>
            <a:r>
              <a:rPr lang="en-US" sz="2220"/>
              <a:t> Job profiles: </a:t>
            </a:r>
            <a:endParaRPr/>
          </a:p>
          <a:p>
            <a:pPr indent="-140970" lvl="0" marL="9144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20"/>
              <a:buChar char=" "/>
            </a:pPr>
            <a:r>
              <a:rPr lang="en-US" sz="2220"/>
              <a:t>Front End Web Developer , Web Developer , UI/UX Designer , Full Stack Developer</a:t>
            </a:r>
            <a:endParaRPr/>
          </a:p>
        </p:txBody>
      </p:sp>
      <p:sp>
        <p:nvSpPr>
          <p:cNvPr id="171" name="Google Shape;171;p8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2" name="Google Shape;172;p8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  <p:pic>
        <p:nvPicPr>
          <p:cNvPr descr="The Five Best Admin Templates Using a Node.js Backend" id="173" name="Google Shape;17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6327" y="1813675"/>
            <a:ext cx="2963355" cy="296335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Best Progressive Web App GIFs | Gfycat" id="179" name="Google Shape;17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340" y="2242321"/>
            <a:ext cx="5065797" cy="291808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0" name="Google Shape;180;p9"/>
          <p:cNvSpPr txBox="1"/>
          <p:nvPr/>
        </p:nvSpPr>
        <p:spPr>
          <a:xfrm>
            <a:off x="1140069" y="5351583"/>
            <a:ext cx="32028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Progressive Web Apps (PWA)</a:t>
            </a:r>
            <a:endParaRPr/>
          </a:p>
        </p:txBody>
      </p:sp>
      <p:sp>
        <p:nvSpPr>
          <p:cNvPr id="181" name="Google Shape;181;p9"/>
          <p:cNvSpPr/>
          <p:nvPr/>
        </p:nvSpPr>
        <p:spPr>
          <a:xfrm>
            <a:off x="1946507" y="5762468"/>
            <a:ext cx="15899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Image source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➡️ Cross-platform App Development in HTML5: is that the best option?" id="182" name="Google Shape;182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96000" y="2248105"/>
            <a:ext cx="5235019" cy="291230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3" name="Google Shape;183;p9"/>
          <p:cNvSpPr txBox="1"/>
          <p:nvPr/>
        </p:nvSpPr>
        <p:spPr>
          <a:xfrm>
            <a:off x="6740166" y="5328903"/>
            <a:ext cx="475110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Cross Platform Apps (with ReactNative)</a:t>
            </a:r>
            <a:endParaRPr/>
          </a:p>
        </p:txBody>
      </p:sp>
      <p:sp>
        <p:nvSpPr>
          <p:cNvPr id="184" name="Google Shape;184;p9"/>
          <p:cNvSpPr/>
          <p:nvPr/>
        </p:nvSpPr>
        <p:spPr>
          <a:xfrm>
            <a:off x="8134146" y="5771958"/>
            <a:ext cx="15899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Image source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9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PRESENTOR: SAURABH CHAUHAN</a:t>
            </a:r>
            <a:endParaRPr/>
          </a:p>
        </p:txBody>
      </p:sp>
      <p:pic>
        <p:nvPicPr>
          <p:cNvPr descr="JavaScript Frameworks: The Year of Convergence | Rangle.io" id="186" name="Google Shape;186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620198" y="139903"/>
            <a:ext cx="4270342" cy="193280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trospect">
  <a:themeElements>
    <a:clrScheme name="Retrospect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2020-04-12T21:11:33Z</dcterms:created>
  <dc:creator>Saurabh Chauhan</dc:creator>
</cp:coreProperties>
</file>